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Lst>
  <p:notesMasterIdLst>
    <p:notesMasterId r:id="rId9"/>
  </p:notesMasterIdLst>
  <p:sldSz cx="14630400" cy="8229600"/>
  <p:notesSz cx="8229600" cy="14630400"/>
  <p:embeddedFontLst>
    <p:embeddedFont>
      <p:font typeface="Syne"/>
      <p:regular r:id="rId14"/>
    </p:embeddedFont>
    <p:embeddedFont>
      <p:font typeface="Syne"/>
      <p:regular r:id="rId15"/>
    </p:embeddedFont>
    <p:embeddedFont>
      <p:font typeface="Syne"/>
      <p:regular r:id="rId16"/>
    </p:embeddedFont>
    <p:embeddedFont>
      <p:font typeface="Syne"/>
      <p:regular r:id="rId17"/>
    </p:embeddedFont>
    <p:embeddedFont>
      <p:font typeface="Syne"/>
      <p:regular r:id="rId18"/>
    </p:embeddedFont>
    <p:embeddedFont>
      <p:font typeface="Overpass"/>
      <p:regular r:id="rId19"/>
    </p:embeddedFont>
    <p:embeddedFont>
      <p:font typeface="Overpass"/>
      <p:regular r:id="rId20"/>
    </p:embeddedFont>
    <p:embeddedFont>
      <p:font typeface="Overpass"/>
      <p:regular r:id="rId21"/>
    </p:embeddedFont>
    <p:embeddedFont>
      <p:font typeface="Overpass"/>
      <p:regular r:id="rId22"/>
    </p:embeddedFont>
    <p:embeddedFont>
      <p:font typeface="Overpass"/>
      <p:regular r:id="rId23"/>
    </p:embeddedFont>
    <p:embeddedFont>
      <p:font typeface="Overpass"/>
      <p:regular r:id="rId24"/>
    </p:embeddedFont>
    <p:embeddedFont>
      <p:font typeface="Overpass"/>
      <p:regular r:id="rId25"/>
    </p:embeddedFont>
    <p:embeddedFont>
      <p:font typeface="Overpass"/>
      <p:regular r:id="rId26"/>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4" Type="http://schemas.openxmlformats.org/officeDocument/2006/relationships/font" Target="fonts/font1.fntdata"/><Relationship Id="rId15" Type="http://schemas.openxmlformats.org/officeDocument/2006/relationships/font" Target="fonts/font2.fntdata"/><Relationship Id="rId16" Type="http://schemas.openxmlformats.org/officeDocument/2006/relationships/font" Target="fonts/font3.fntdata"/><Relationship Id="rId17" Type="http://schemas.openxmlformats.org/officeDocument/2006/relationships/font" Target="fonts/font4.fntdata"/><Relationship Id="rId18" Type="http://schemas.openxmlformats.org/officeDocument/2006/relationships/font" Target="fonts/font5.fntdata"/><Relationship Id="rId19" Type="http://schemas.openxmlformats.org/officeDocument/2006/relationships/font" Target="fonts/font6.fntdata"/><Relationship Id="rId20" Type="http://schemas.openxmlformats.org/officeDocument/2006/relationships/font" Target="fonts/font7.fntdata"/><Relationship Id="rId21" Type="http://schemas.openxmlformats.org/officeDocument/2006/relationships/font" Target="fonts/font8.fntdata"/><Relationship Id="rId22" Type="http://schemas.openxmlformats.org/officeDocument/2006/relationships/font" Target="fonts/font9.fntdata"/><Relationship Id="rId23" Type="http://schemas.openxmlformats.org/officeDocument/2006/relationships/font" Target="fonts/font10.fntdata"/><Relationship Id="rId24" Type="http://schemas.openxmlformats.org/officeDocument/2006/relationships/font" Target="fonts/font11.fntdata"/><Relationship Id="rId25" Type="http://schemas.openxmlformats.org/officeDocument/2006/relationships/font" Target="fonts/font12.fntdata"/><Relationship Id="rId26" Type="http://schemas.openxmlformats.org/officeDocument/2006/relationships/font" Target="fonts/font13.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4299109"/>
            <a:ext cx="5670590" cy="708779"/>
          </a:xfrm>
          <a:prstGeom prst="rect">
            <a:avLst/>
          </a:prstGeom>
          <a:noFill/>
          <a:ln/>
        </p:spPr>
        <p:txBody>
          <a:bodyPr wrap="none" lIns="0" tIns="0" rIns="0" bIns="0" rtlCol="0" anchor="t"/>
          <a:lstStyle/>
          <a:p>
            <a:pPr indent="0" marL="0">
              <a:lnSpc>
                <a:spcPts val="5550"/>
              </a:lnSpc>
              <a:buNone/>
            </a:pPr>
            <a:r>
              <a:rPr lang="en-US" sz="4450" b="1" dirty="0">
                <a:solidFill>
                  <a:srgbClr val="233939"/>
                </a:solidFill>
                <a:latin typeface="Syne" pitchFamily="34" charset="0"/>
                <a:ea typeface="Syne" pitchFamily="34" charset="-122"/>
                <a:cs typeface="Syne" pitchFamily="34" charset="-120"/>
              </a:rPr>
              <a:t>10 Дәріс</a:t>
            </a:r>
            <a:endParaRPr lang="en-US" sz="4450" dirty="0"/>
          </a:p>
        </p:txBody>
      </p:sp>
      <p:sp>
        <p:nvSpPr>
          <p:cNvPr id="4" name="Text 1"/>
          <p:cNvSpPr/>
          <p:nvPr/>
        </p:nvSpPr>
        <p:spPr>
          <a:xfrm>
            <a:off x="793790" y="5348049"/>
            <a:ext cx="13042821" cy="1417558"/>
          </a:xfrm>
          <a:prstGeom prst="rect">
            <a:avLst/>
          </a:prstGeom>
          <a:noFill/>
          <a:ln/>
        </p:spPr>
        <p:txBody>
          <a:bodyPr wrap="square" lIns="0" tIns="0" rIns="0" bIns="0" rtlCol="0" anchor="t"/>
          <a:lstStyle/>
          <a:p>
            <a:pPr indent="0" marL="0">
              <a:lnSpc>
                <a:spcPts val="5550"/>
              </a:lnSpc>
              <a:buNone/>
            </a:pPr>
            <a:r>
              <a:rPr lang="en-US" sz="4450" b="1" dirty="0">
                <a:solidFill>
                  <a:srgbClr val="233939"/>
                </a:solidFill>
                <a:latin typeface="Syne" pitchFamily="34" charset="0"/>
                <a:ea typeface="Syne" pitchFamily="34" charset="-122"/>
                <a:cs typeface="Syne" pitchFamily="34" charset="-120"/>
              </a:rPr>
              <a:t>Multistation NovaMS 60 мәндерді қолмен есептеу және толық аймақтық түсіріс</a:t>
            </a:r>
            <a:endParaRPr lang="en-US" sz="4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19825" y="1027867"/>
            <a:ext cx="7677150" cy="4518422"/>
          </a:xfrm>
          <a:prstGeom prst="rect">
            <a:avLst/>
          </a:prstGeom>
          <a:noFill/>
          <a:ln/>
        </p:spPr>
        <p:txBody>
          <a:bodyPr wrap="square" lIns="0" tIns="0" rIns="0" bIns="0" rtlCol="0" anchor="t"/>
          <a:lstStyle/>
          <a:p>
            <a:pPr indent="0" marL="0">
              <a:lnSpc>
                <a:spcPts val="7100"/>
              </a:lnSpc>
              <a:buNone/>
            </a:pPr>
            <a:r>
              <a:rPr lang="en-US" sz="5650" b="1" dirty="0">
                <a:solidFill>
                  <a:srgbClr val="233939"/>
                </a:solidFill>
                <a:latin typeface="Syne" pitchFamily="34" charset="0"/>
                <a:ea typeface="Syne" pitchFamily="34" charset="-122"/>
                <a:cs typeface="Syne" pitchFamily="34" charset="-120"/>
              </a:rPr>
              <a:t>Multistation NovaMS 60: Мәндерді қолмен есептеу және толық аймақтық түсіріс</a:t>
            </a:r>
            <a:endParaRPr lang="en-US" sz="5650" dirty="0"/>
          </a:p>
        </p:txBody>
      </p:sp>
      <p:sp>
        <p:nvSpPr>
          <p:cNvPr id="4" name="Text 1"/>
          <p:cNvSpPr/>
          <p:nvPr/>
        </p:nvSpPr>
        <p:spPr>
          <a:xfrm>
            <a:off x="6219825" y="5860613"/>
            <a:ext cx="7677150" cy="1341120"/>
          </a:xfrm>
          <a:prstGeom prst="rect">
            <a:avLst/>
          </a:prstGeom>
          <a:noFill/>
          <a:ln/>
        </p:spPr>
        <p:txBody>
          <a:bodyPr wrap="square" lIns="0" tIns="0" rIns="0" bIns="0" rtlCol="0" anchor="t"/>
          <a:lstStyle/>
          <a:p>
            <a:pPr indent="0" marL="0">
              <a:lnSpc>
                <a:spcPts val="2600"/>
              </a:lnSpc>
              <a:buNone/>
            </a:pPr>
            <a:r>
              <a:rPr lang="en-US" sz="1650" dirty="0">
                <a:solidFill>
                  <a:srgbClr val="3B4E4E"/>
                </a:solidFill>
                <a:latin typeface="Overpass" pitchFamily="34" charset="0"/>
                <a:ea typeface="Overpass" pitchFamily="34" charset="-122"/>
                <a:cs typeface="Overpass" pitchFamily="34" charset="-120"/>
              </a:rPr>
              <a:t>Multistation NovaMS 60 - бұл жоғары дәлдіктегі, көп станциялы жүйе, ол толық аймақтық түсіріс жүргізуге мүмкіндік береді. Ол 3D сканерлеудің кең ауқымын қолдайды және объектілердің дәл және нақты 3D модельдерін жасауға мүмкіндік береді.</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2934"/>
          </a:xfrm>
          <a:prstGeom prst="rect">
            <a:avLst/>
          </a:prstGeom>
        </p:spPr>
      </p:pic>
      <p:sp>
        <p:nvSpPr>
          <p:cNvPr id="3" name="Text 0"/>
          <p:cNvSpPr/>
          <p:nvPr/>
        </p:nvSpPr>
        <p:spPr>
          <a:xfrm>
            <a:off x="6175534" y="541496"/>
            <a:ext cx="7765733" cy="1845945"/>
          </a:xfrm>
          <a:prstGeom prst="rect">
            <a:avLst/>
          </a:prstGeom>
          <a:noFill/>
          <a:ln/>
        </p:spPr>
        <p:txBody>
          <a:bodyPr wrap="square" lIns="0" tIns="0" rIns="0" bIns="0" rtlCol="0" anchor="t"/>
          <a:lstStyle/>
          <a:p>
            <a:pPr indent="0" marL="0">
              <a:lnSpc>
                <a:spcPts val="4800"/>
              </a:lnSpc>
              <a:buNone/>
            </a:pPr>
            <a:r>
              <a:rPr lang="en-US" sz="3850" b="1" dirty="0">
                <a:solidFill>
                  <a:srgbClr val="233939"/>
                </a:solidFill>
                <a:latin typeface="Syne" pitchFamily="34" charset="0"/>
                <a:ea typeface="Syne" pitchFamily="34" charset="-122"/>
                <a:cs typeface="Syne" pitchFamily="34" charset="-120"/>
              </a:rPr>
              <a:t>Multistation NovaMS 60 Құрылғысының Қысқаша Сипаттамасы</a:t>
            </a:r>
            <a:endParaRPr lang="en-US" sz="3850" dirty="0"/>
          </a:p>
        </p:txBody>
      </p:sp>
      <p:sp>
        <p:nvSpPr>
          <p:cNvPr id="4" name="Shape 1"/>
          <p:cNvSpPr/>
          <p:nvPr/>
        </p:nvSpPr>
        <p:spPr>
          <a:xfrm>
            <a:off x="6175534" y="2682716"/>
            <a:ext cx="3784521" cy="2094667"/>
          </a:xfrm>
          <a:prstGeom prst="roundRect">
            <a:avLst>
              <a:gd name="adj" fmla="val 3948"/>
            </a:avLst>
          </a:prstGeom>
          <a:solidFill>
            <a:srgbClr val="DDEEE6"/>
          </a:solidFill>
          <a:ln w="7620">
            <a:solidFill>
              <a:srgbClr val="C3D4CC"/>
            </a:solidFill>
            <a:prstDash val="solid"/>
          </a:ln>
        </p:spPr>
      </p:sp>
      <p:sp>
        <p:nvSpPr>
          <p:cNvPr id="5" name="Text 2"/>
          <p:cNvSpPr/>
          <p:nvPr/>
        </p:nvSpPr>
        <p:spPr>
          <a:xfrm>
            <a:off x="6379964" y="2887147"/>
            <a:ext cx="2757845" cy="307538"/>
          </a:xfrm>
          <a:prstGeom prst="rect">
            <a:avLst/>
          </a:prstGeom>
          <a:noFill/>
          <a:ln/>
        </p:spPr>
        <p:txBody>
          <a:bodyPr wrap="none" lIns="0" tIns="0" rIns="0" bIns="0" rtlCol="0" anchor="t"/>
          <a:lstStyle/>
          <a:p>
            <a:pPr indent="0" marL="0">
              <a:lnSpc>
                <a:spcPts val="2400"/>
              </a:lnSpc>
              <a:buNone/>
            </a:pPr>
            <a:r>
              <a:rPr lang="en-US" sz="1900" b="1" dirty="0">
                <a:solidFill>
                  <a:srgbClr val="3B4E4E"/>
                </a:solidFill>
                <a:latin typeface="Syne" pitchFamily="34" charset="0"/>
                <a:ea typeface="Syne" pitchFamily="34" charset="-122"/>
                <a:cs typeface="Syne" pitchFamily="34" charset="-120"/>
              </a:rPr>
              <a:t>Көп Станциялы Жүйе</a:t>
            </a:r>
            <a:endParaRPr lang="en-US" sz="1900" dirty="0"/>
          </a:p>
        </p:txBody>
      </p:sp>
      <p:sp>
        <p:nvSpPr>
          <p:cNvPr id="6" name="Text 3"/>
          <p:cNvSpPr/>
          <p:nvPr/>
        </p:nvSpPr>
        <p:spPr>
          <a:xfrm>
            <a:off x="6379964" y="3312795"/>
            <a:ext cx="3375660" cy="1260158"/>
          </a:xfrm>
          <a:prstGeom prst="rect">
            <a:avLst/>
          </a:prstGeom>
          <a:noFill/>
          <a:ln/>
        </p:spPr>
        <p:txBody>
          <a:bodyPr wrap="square" lIns="0" tIns="0" rIns="0" bIns="0" rtlCol="0" anchor="t"/>
          <a:lstStyle/>
          <a:p>
            <a:pPr indent="0" marL="0">
              <a:lnSpc>
                <a:spcPts val="2450"/>
              </a:lnSpc>
              <a:buNone/>
            </a:pPr>
            <a:r>
              <a:rPr lang="en-US" sz="1550" dirty="0">
                <a:solidFill>
                  <a:srgbClr val="3B4E4E"/>
                </a:solidFill>
                <a:latin typeface="Overpass" pitchFamily="34" charset="0"/>
                <a:ea typeface="Overpass" pitchFamily="34" charset="-122"/>
                <a:cs typeface="Overpass" pitchFamily="34" charset="-120"/>
              </a:rPr>
              <a:t>Multistation NovaMS 60 бірнеше сканерлерден тұрады, олар бір мезгілде әртүрлі бұрыштардан объектіді сканерлейді.</a:t>
            </a:r>
            <a:endParaRPr lang="en-US" sz="1550" dirty="0"/>
          </a:p>
        </p:txBody>
      </p:sp>
      <p:sp>
        <p:nvSpPr>
          <p:cNvPr id="7" name="Shape 4"/>
          <p:cNvSpPr/>
          <p:nvPr/>
        </p:nvSpPr>
        <p:spPr>
          <a:xfrm>
            <a:off x="10156865" y="2682716"/>
            <a:ext cx="3784521" cy="2094667"/>
          </a:xfrm>
          <a:prstGeom prst="roundRect">
            <a:avLst>
              <a:gd name="adj" fmla="val 3948"/>
            </a:avLst>
          </a:prstGeom>
          <a:solidFill>
            <a:srgbClr val="DDEEE6"/>
          </a:solidFill>
          <a:ln w="7620">
            <a:solidFill>
              <a:srgbClr val="C3D4CC"/>
            </a:solidFill>
            <a:prstDash val="solid"/>
          </a:ln>
        </p:spPr>
      </p:sp>
      <p:sp>
        <p:nvSpPr>
          <p:cNvPr id="8" name="Text 5"/>
          <p:cNvSpPr/>
          <p:nvPr/>
        </p:nvSpPr>
        <p:spPr>
          <a:xfrm>
            <a:off x="10361295" y="2887147"/>
            <a:ext cx="2461260" cy="307538"/>
          </a:xfrm>
          <a:prstGeom prst="rect">
            <a:avLst/>
          </a:prstGeom>
          <a:noFill/>
          <a:ln/>
        </p:spPr>
        <p:txBody>
          <a:bodyPr wrap="none" lIns="0" tIns="0" rIns="0" bIns="0" rtlCol="0" anchor="t"/>
          <a:lstStyle/>
          <a:p>
            <a:pPr indent="0" marL="0">
              <a:lnSpc>
                <a:spcPts val="2400"/>
              </a:lnSpc>
              <a:buNone/>
            </a:pPr>
            <a:r>
              <a:rPr lang="en-US" sz="1900" b="1" dirty="0">
                <a:solidFill>
                  <a:srgbClr val="3B4E4E"/>
                </a:solidFill>
                <a:latin typeface="Syne" pitchFamily="34" charset="0"/>
                <a:ea typeface="Syne" pitchFamily="34" charset="-122"/>
                <a:cs typeface="Syne" pitchFamily="34" charset="-120"/>
              </a:rPr>
              <a:t>Жоғары Дәлдік</a:t>
            </a:r>
            <a:endParaRPr lang="en-US" sz="1900" dirty="0"/>
          </a:p>
        </p:txBody>
      </p:sp>
      <p:sp>
        <p:nvSpPr>
          <p:cNvPr id="9" name="Text 6"/>
          <p:cNvSpPr/>
          <p:nvPr/>
        </p:nvSpPr>
        <p:spPr>
          <a:xfrm>
            <a:off x="10361295" y="3312795"/>
            <a:ext cx="3375660" cy="1260158"/>
          </a:xfrm>
          <a:prstGeom prst="rect">
            <a:avLst/>
          </a:prstGeom>
          <a:noFill/>
          <a:ln/>
        </p:spPr>
        <p:txBody>
          <a:bodyPr wrap="square" lIns="0" tIns="0" rIns="0" bIns="0" rtlCol="0" anchor="t"/>
          <a:lstStyle/>
          <a:p>
            <a:pPr indent="0" marL="0">
              <a:lnSpc>
                <a:spcPts val="2450"/>
              </a:lnSpc>
              <a:buNone/>
            </a:pPr>
            <a:r>
              <a:rPr lang="en-US" sz="1550" dirty="0">
                <a:solidFill>
                  <a:srgbClr val="3B4E4E"/>
                </a:solidFill>
                <a:latin typeface="Overpass" pitchFamily="34" charset="0"/>
                <a:ea typeface="Overpass" pitchFamily="34" charset="-122"/>
                <a:cs typeface="Overpass" pitchFamily="34" charset="-120"/>
              </a:rPr>
              <a:t>Бұл жүйе өте жоғары дәлдіктегі 3D модельдерді жасауға мүмкіндік береді, бұл қолданудың кең ауқымына мүмкіндік береді.</a:t>
            </a:r>
            <a:endParaRPr lang="en-US" sz="1550" dirty="0"/>
          </a:p>
        </p:txBody>
      </p:sp>
      <p:sp>
        <p:nvSpPr>
          <p:cNvPr id="10" name="Shape 7"/>
          <p:cNvSpPr/>
          <p:nvPr/>
        </p:nvSpPr>
        <p:spPr>
          <a:xfrm>
            <a:off x="6175534" y="4974193"/>
            <a:ext cx="3784521" cy="2717244"/>
          </a:xfrm>
          <a:prstGeom prst="roundRect">
            <a:avLst>
              <a:gd name="adj" fmla="val 3044"/>
            </a:avLst>
          </a:prstGeom>
          <a:solidFill>
            <a:srgbClr val="DDEEE6"/>
          </a:solidFill>
          <a:ln w="7620">
            <a:solidFill>
              <a:srgbClr val="C3D4CC"/>
            </a:solidFill>
            <a:prstDash val="solid"/>
          </a:ln>
        </p:spPr>
      </p:sp>
      <p:sp>
        <p:nvSpPr>
          <p:cNvPr id="11" name="Text 8"/>
          <p:cNvSpPr/>
          <p:nvPr/>
        </p:nvSpPr>
        <p:spPr>
          <a:xfrm>
            <a:off x="6379964" y="5178623"/>
            <a:ext cx="3375660" cy="615077"/>
          </a:xfrm>
          <a:prstGeom prst="rect">
            <a:avLst/>
          </a:prstGeom>
          <a:noFill/>
          <a:ln/>
        </p:spPr>
        <p:txBody>
          <a:bodyPr wrap="square" lIns="0" tIns="0" rIns="0" bIns="0" rtlCol="0" anchor="t"/>
          <a:lstStyle/>
          <a:p>
            <a:pPr indent="0" marL="0">
              <a:lnSpc>
                <a:spcPts val="2400"/>
              </a:lnSpc>
              <a:buNone/>
            </a:pPr>
            <a:r>
              <a:rPr lang="en-US" sz="1900" b="1" dirty="0">
                <a:solidFill>
                  <a:srgbClr val="3B4E4E"/>
                </a:solidFill>
                <a:latin typeface="Syne" pitchFamily="34" charset="0"/>
                <a:ea typeface="Syne" pitchFamily="34" charset="-122"/>
                <a:cs typeface="Syne" pitchFamily="34" charset="-120"/>
              </a:rPr>
              <a:t>Автоматтандырылған Түсіріс</a:t>
            </a:r>
            <a:endParaRPr lang="en-US" sz="1900" dirty="0"/>
          </a:p>
        </p:txBody>
      </p:sp>
      <p:sp>
        <p:nvSpPr>
          <p:cNvPr id="12" name="Text 9"/>
          <p:cNvSpPr/>
          <p:nvPr/>
        </p:nvSpPr>
        <p:spPr>
          <a:xfrm>
            <a:off x="6379964" y="5911810"/>
            <a:ext cx="3375660" cy="1575197"/>
          </a:xfrm>
          <a:prstGeom prst="rect">
            <a:avLst/>
          </a:prstGeom>
          <a:noFill/>
          <a:ln/>
        </p:spPr>
        <p:txBody>
          <a:bodyPr wrap="square" lIns="0" tIns="0" rIns="0" bIns="0" rtlCol="0" anchor="t"/>
          <a:lstStyle/>
          <a:p>
            <a:pPr indent="0" marL="0">
              <a:lnSpc>
                <a:spcPts val="2450"/>
              </a:lnSpc>
              <a:buNone/>
            </a:pPr>
            <a:r>
              <a:rPr lang="en-US" sz="1550" dirty="0">
                <a:solidFill>
                  <a:srgbClr val="3B4E4E"/>
                </a:solidFill>
                <a:latin typeface="Overpass" pitchFamily="34" charset="0"/>
                <a:ea typeface="Overpass" pitchFamily="34" charset="-122"/>
                <a:cs typeface="Overpass" pitchFamily="34" charset="-120"/>
              </a:rPr>
              <a:t>Multistation NovaMS 60 түсіріс процесін автоматтандырып, пайдаланушы қатысуын минималды деңгейге дейін азайтады.</a:t>
            </a:r>
            <a:endParaRPr lang="en-US" sz="1550" dirty="0"/>
          </a:p>
        </p:txBody>
      </p:sp>
      <p:sp>
        <p:nvSpPr>
          <p:cNvPr id="13" name="Shape 10"/>
          <p:cNvSpPr/>
          <p:nvPr/>
        </p:nvSpPr>
        <p:spPr>
          <a:xfrm>
            <a:off x="10156865" y="4974193"/>
            <a:ext cx="3784521" cy="2717244"/>
          </a:xfrm>
          <a:prstGeom prst="roundRect">
            <a:avLst>
              <a:gd name="adj" fmla="val 3044"/>
            </a:avLst>
          </a:prstGeom>
          <a:solidFill>
            <a:srgbClr val="DDEEE6"/>
          </a:solidFill>
          <a:ln w="7620">
            <a:solidFill>
              <a:srgbClr val="C3D4CC"/>
            </a:solidFill>
            <a:prstDash val="solid"/>
          </a:ln>
        </p:spPr>
      </p:sp>
      <p:sp>
        <p:nvSpPr>
          <p:cNvPr id="14" name="Text 11"/>
          <p:cNvSpPr/>
          <p:nvPr/>
        </p:nvSpPr>
        <p:spPr>
          <a:xfrm>
            <a:off x="10361295" y="5178623"/>
            <a:ext cx="2824163" cy="307538"/>
          </a:xfrm>
          <a:prstGeom prst="rect">
            <a:avLst/>
          </a:prstGeom>
          <a:noFill/>
          <a:ln/>
        </p:spPr>
        <p:txBody>
          <a:bodyPr wrap="none" lIns="0" tIns="0" rIns="0" bIns="0" rtlCol="0" anchor="t"/>
          <a:lstStyle/>
          <a:p>
            <a:pPr indent="0" marL="0">
              <a:lnSpc>
                <a:spcPts val="2400"/>
              </a:lnSpc>
              <a:buNone/>
            </a:pPr>
            <a:r>
              <a:rPr lang="en-US" sz="1900" b="1" dirty="0">
                <a:solidFill>
                  <a:srgbClr val="3B4E4E"/>
                </a:solidFill>
                <a:latin typeface="Syne" pitchFamily="34" charset="0"/>
                <a:ea typeface="Syne" pitchFamily="34" charset="-122"/>
                <a:cs typeface="Syne" pitchFamily="34" charset="-120"/>
              </a:rPr>
              <a:t>Кең Қолдану Ауқымы</a:t>
            </a:r>
            <a:endParaRPr lang="en-US" sz="1900" dirty="0"/>
          </a:p>
        </p:txBody>
      </p:sp>
      <p:sp>
        <p:nvSpPr>
          <p:cNvPr id="15" name="Text 12"/>
          <p:cNvSpPr/>
          <p:nvPr/>
        </p:nvSpPr>
        <p:spPr>
          <a:xfrm>
            <a:off x="10361295" y="5604272"/>
            <a:ext cx="3375660" cy="1260158"/>
          </a:xfrm>
          <a:prstGeom prst="rect">
            <a:avLst/>
          </a:prstGeom>
          <a:noFill/>
          <a:ln/>
        </p:spPr>
        <p:txBody>
          <a:bodyPr wrap="square" lIns="0" tIns="0" rIns="0" bIns="0" rtlCol="0" anchor="t"/>
          <a:lstStyle/>
          <a:p>
            <a:pPr indent="0" marL="0">
              <a:lnSpc>
                <a:spcPts val="2450"/>
              </a:lnSpc>
              <a:buNone/>
            </a:pPr>
            <a:r>
              <a:rPr lang="en-US" sz="1550" dirty="0">
                <a:solidFill>
                  <a:srgbClr val="3B4E4E"/>
                </a:solidFill>
                <a:latin typeface="Overpass" pitchFamily="34" charset="0"/>
                <a:ea typeface="Overpass" pitchFamily="34" charset="-122"/>
                <a:cs typeface="Overpass" pitchFamily="34" charset="-120"/>
              </a:rPr>
              <a:t>Бұл жүйені архитектура, инженерия, қала құрылысы, машина жасау және т.б. салаларда пайдалануға болады.</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168604"/>
            <a:ext cx="13042821" cy="1417558"/>
          </a:xfrm>
          <a:prstGeom prst="rect">
            <a:avLst/>
          </a:prstGeom>
          <a:noFill/>
          <a:ln/>
        </p:spPr>
        <p:txBody>
          <a:bodyPr wrap="square" lIns="0" tIns="0" rIns="0" bIns="0" rtlCol="0" anchor="t"/>
          <a:lstStyle/>
          <a:p>
            <a:pPr indent="0" marL="0">
              <a:lnSpc>
                <a:spcPts val="5550"/>
              </a:lnSpc>
              <a:buNone/>
            </a:pPr>
            <a:r>
              <a:rPr lang="en-US" sz="4450" b="1" dirty="0">
                <a:solidFill>
                  <a:srgbClr val="233939"/>
                </a:solidFill>
                <a:latin typeface="Syne" pitchFamily="34" charset="0"/>
                <a:ea typeface="Syne" pitchFamily="34" charset="-122"/>
                <a:cs typeface="Syne" pitchFamily="34" charset="-120"/>
              </a:rPr>
              <a:t>Мәндерді Қолмен Есептеудің Артықшылықтары мен Кемшіліктері</a:t>
            </a:r>
            <a:endParaRPr lang="en-US" sz="4450" dirty="0"/>
          </a:p>
        </p:txBody>
      </p:sp>
      <p:sp>
        <p:nvSpPr>
          <p:cNvPr id="3" name="Text 1"/>
          <p:cNvSpPr/>
          <p:nvPr/>
        </p:nvSpPr>
        <p:spPr>
          <a:xfrm>
            <a:off x="793790" y="4153138"/>
            <a:ext cx="2836783" cy="354330"/>
          </a:xfrm>
          <a:prstGeom prst="rect">
            <a:avLst/>
          </a:prstGeom>
          <a:noFill/>
          <a:ln/>
        </p:spPr>
        <p:txBody>
          <a:bodyPr wrap="none" lIns="0" tIns="0" rIns="0" bIns="0" rtlCol="0" anchor="t"/>
          <a:lstStyle/>
          <a:p>
            <a:pPr indent="0" marL="0">
              <a:lnSpc>
                <a:spcPts val="2750"/>
              </a:lnSpc>
              <a:buNone/>
            </a:pPr>
            <a:r>
              <a:rPr lang="en-US" sz="2200" b="1" dirty="0">
                <a:solidFill>
                  <a:srgbClr val="233939"/>
                </a:solidFill>
                <a:latin typeface="Syne" pitchFamily="34" charset="0"/>
                <a:ea typeface="Syne" pitchFamily="34" charset="-122"/>
                <a:cs typeface="Syne" pitchFamily="34" charset="-120"/>
              </a:rPr>
              <a:t>Артықшылықтары</a:t>
            </a:r>
            <a:endParaRPr lang="en-US" sz="2200" dirty="0"/>
          </a:p>
        </p:txBody>
      </p:sp>
      <p:sp>
        <p:nvSpPr>
          <p:cNvPr id="4" name="Text 2"/>
          <p:cNvSpPr/>
          <p:nvPr/>
        </p:nvSpPr>
        <p:spPr>
          <a:xfrm>
            <a:off x="1156692" y="4734282"/>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1"/>
            </a:pPr>
            <a:r>
              <a:rPr lang="en-US" sz="1750" dirty="0">
                <a:solidFill>
                  <a:srgbClr val="3B4E4E"/>
                </a:solidFill>
                <a:latin typeface="Overpass" pitchFamily="34" charset="0"/>
                <a:ea typeface="Overpass" pitchFamily="34" charset="-122"/>
                <a:cs typeface="Overpass" pitchFamily="34" charset="-120"/>
              </a:rPr>
              <a:t>Толық бақылау</a:t>
            </a:r>
            <a:endParaRPr lang="en-US" sz="1750" dirty="0"/>
          </a:p>
        </p:txBody>
      </p:sp>
      <p:sp>
        <p:nvSpPr>
          <p:cNvPr id="5" name="Text 3"/>
          <p:cNvSpPr/>
          <p:nvPr/>
        </p:nvSpPr>
        <p:spPr>
          <a:xfrm>
            <a:off x="1156692" y="5176480"/>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2"/>
            </a:pPr>
            <a:r>
              <a:rPr lang="en-US" sz="1750" dirty="0">
                <a:solidFill>
                  <a:srgbClr val="3B4E4E"/>
                </a:solidFill>
                <a:latin typeface="Overpass" pitchFamily="34" charset="0"/>
                <a:ea typeface="Overpass" pitchFamily="34" charset="-122"/>
                <a:cs typeface="Overpass" pitchFamily="34" charset="-120"/>
              </a:rPr>
              <a:t>Гиббділік</a:t>
            </a:r>
            <a:endParaRPr lang="en-US" sz="1750" dirty="0"/>
          </a:p>
        </p:txBody>
      </p:sp>
      <p:sp>
        <p:nvSpPr>
          <p:cNvPr id="6" name="Text 4"/>
          <p:cNvSpPr/>
          <p:nvPr/>
        </p:nvSpPr>
        <p:spPr>
          <a:xfrm>
            <a:off x="1156692" y="5618678"/>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3"/>
            </a:pPr>
            <a:r>
              <a:rPr lang="en-US" sz="1750" dirty="0">
                <a:solidFill>
                  <a:srgbClr val="3B4E4E"/>
                </a:solidFill>
                <a:latin typeface="Overpass" pitchFamily="34" charset="0"/>
                <a:ea typeface="Overpass" pitchFamily="34" charset="-122"/>
                <a:cs typeface="Overpass" pitchFamily="34" charset="-120"/>
              </a:rPr>
              <a:t>Қосымша деректерді қосу</a:t>
            </a:r>
            <a:endParaRPr lang="en-US" sz="1750" dirty="0"/>
          </a:p>
        </p:txBody>
      </p:sp>
      <p:sp>
        <p:nvSpPr>
          <p:cNvPr id="7" name="Text 5"/>
          <p:cNvSpPr/>
          <p:nvPr/>
        </p:nvSpPr>
        <p:spPr>
          <a:xfrm>
            <a:off x="7599521" y="4153138"/>
            <a:ext cx="2835235" cy="354330"/>
          </a:xfrm>
          <a:prstGeom prst="rect">
            <a:avLst/>
          </a:prstGeom>
          <a:noFill/>
          <a:ln/>
        </p:spPr>
        <p:txBody>
          <a:bodyPr wrap="none" lIns="0" tIns="0" rIns="0" bIns="0" rtlCol="0" anchor="t"/>
          <a:lstStyle/>
          <a:p>
            <a:pPr indent="0" marL="0">
              <a:lnSpc>
                <a:spcPts val="2750"/>
              </a:lnSpc>
              <a:buNone/>
            </a:pPr>
            <a:r>
              <a:rPr lang="en-US" sz="2200" b="1" dirty="0">
                <a:solidFill>
                  <a:srgbClr val="233939"/>
                </a:solidFill>
                <a:latin typeface="Syne" pitchFamily="34" charset="0"/>
                <a:ea typeface="Syne" pitchFamily="34" charset="-122"/>
                <a:cs typeface="Syne" pitchFamily="34" charset="-120"/>
              </a:rPr>
              <a:t>Кемшіліктері</a:t>
            </a:r>
            <a:endParaRPr lang="en-US" sz="2200" dirty="0"/>
          </a:p>
        </p:txBody>
      </p:sp>
      <p:sp>
        <p:nvSpPr>
          <p:cNvPr id="8" name="Text 6"/>
          <p:cNvSpPr/>
          <p:nvPr/>
        </p:nvSpPr>
        <p:spPr>
          <a:xfrm>
            <a:off x="7962424" y="4734282"/>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1"/>
            </a:pPr>
            <a:r>
              <a:rPr lang="en-US" sz="1750" dirty="0">
                <a:solidFill>
                  <a:srgbClr val="3B4E4E"/>
                </a:solidFill>
                <a:latin typeface="Overpass" pitchFamily="34" charset="0"/>
                <a:ea typeface="Overpass" pitchFamily="34" charset="-122"/>
                <a:cs typeface="Overpass" pitchFamily="34" charset="-120"/>
              </a:rPr>
              <a:t>Уақытты қажет етеді</a:t>
            </a:r>
            <a:endParaRPr lang="en-US" sz="1750" dirty="0"/>
          </a:p>
        </p:txBody>
      </p:sp>
      <p:sp>
        <p:nvSpPr>
          <p:cNvPr id="9" name="Text 7"/>
          <p:cNvSpPr/>
          <p:nvPr/>
        </p:nvSpPr>
        <p:spPr>
          <a:xfrm>
            <a:off x="7962424" y="5176480"/>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2"/>
            </a:pPr>
            <a:r>
              <a:rPr lang="en-US" sz="1750" dirty="0">
                <a:solidFill>
                  <a:srgbClr val="3B4E4E"/>
                </a:solidFill>
                <a:latin typeface="Overpass" pitchFamily="34" charset="0"/>
                <a:ea typeface="Overpass" pitchFamily="34" charset="-122"/>
                <a:cs typeface="Overpass" pitchFamily="34" charset="-120"/>
              </a:rPr>
              <a:t>Қателікке ұшырауы мүмкін</a:t>
            </a:r>
            <a:endParaRPr lang="en-US" sz="1750" dirty="0"/>
          </a:p>
        </p:txBody>
      </p:sp>
      <p:sp>
        <p:nvSpPr>
          <p:cNvPr id="10" name="Text 8"/>
          <p:cNvSpPr/>
          <p:nvPr/>
        </p:nvSpPr>
        <p:spPr>
          <a:xfrm>
            <a:off x="7962424" y="5618678"/>
            <a:ext cx="5881807" cy="362903"/>
          </a:xfrm>
          <a:prstGeom prst="rect">
            <a:avLst/>
          </a:prstGeom>
          <a:noFill/>
          <a:ln/>
        </p:spPr>
        <p:txBody>
          <a:bodyPr wrap="none" lIns="0" tIns="0" rIns="0" bIns="0" rtlCol="0" anchor="t"/>
          <a:lstStyle/>
          <a:p>
            <a:pPr algn="l" marL="342900" indent="-342900">
              <a:lnSpc>
                <a:spcPts val="2850"/>
              </a:lnSpc>
              <a:buSzPct val="100000"/>
              <a:buFont typeface="+mj-lt"/>
              <a:buAutoNum type="arabicPeriod" startAt="3"/>
            </a:pPr>
            <a:r>
              <a:rPr lang="en-US" sz="1750" dirty="0">
                <a:solidFill>
                  <a:srgbClr val="3B4E4E"/>
                </a:solidFill>
                <a:latin typeface="Overpass" pitchFamily="34" charset="0"/>
                <a:ea typeface="Overpass" pitchFamily="34" charset="-122"/>
                <a:cs typeface="Overpass" pitchFamily="34" charset="-120"/>
              </a:rPr>
              <a:t>Жоғары біліктілік талап етеді</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6252" y="1058228"/>
            <a:ext cx="7704296" cy="1285399"/>
          </a:xfrm>
          <a:prstGeom prst="rect">
            <a:avLst/>
          </a:prstGeom>
          <a:noFill/>
          <a:ln/>
        </p:spPr>
        <p:txBody>
          <a:bodyPr wrap="square" lIns="0" tIns="0" rIns="0" bIns="0" rtlCol="0" anchor="t"/>
          <a:lstStyle/>
          <a:p>
            <a:pPr indent="0" marL="0">
              <a:lnSpc>
                <a:spcPts val="5050"/>
              </a:lnSpc>
              <a:buNone/>
            </a:pPr>
            <a:r>
              <a:rPr lang="en-US" sz="4000" b="1" dirty="0">
                <a:solidFill>
                  <a:srgbClr val="233939"/>
                </a:solidFill>
                <a:latin typeface="Syne" pitchFamily="34" charset="0"/>
                <a:ea typeface="Syne" pitchFamily="34" charset="-122"/>
                <a:cs typeface="Syne" pitchFamily="34" charset="-120"/>
              </a:rPr>
              <a:t>Толық Аймақтық Түсірістің Маңыздылығы</a:t>
            </a:r>
            <a:endParaRPr lang="en-US" sz="4000" dirty="0"/>
          </a:p>
        </p:txBody>
      </p:sp>
      <p:sp>
        <p:nvSpPr>
          <p:cNvPr id="4" name="Shape 1"/>
          <p:cNvSpPr/>
          <p:nvPr/>
        </p:nvSpPr>
        <p:spPr>
          <a:xfrm>
            <a:off x="6206252" y="2883456"/>
            <a:ext cx="462796" cy="462796"/>
          </a:xfrm>
          <a:prstGeom prst="roundRect">
            <a:avLst>
              <a:gd name="adj" fmla="val 18667"/>
            </a:avLst>
          </a:prstGeom>
          <a:solidFill>
            <a:srgbClr val="DDEEE6"/>
          </a:solidFill>
          <a:ln w="7620">
            <a:solidFill>
              <a:srgbClr val="C3D4CC"/>
            </a:solidFill>
            <a:prstDash val="solid"/>
          </a:ln>
        </p:spPr>
      </p:sp>
      <p:sp>
        <p:nvSpPr>
          <p:cNvPr id="5" name="Text 2"/>
          <p:cNvSpPr/>
          <p:nvPr/>
        </p:nvSpPr>
        <p:spPr>
          <a:xfrm>
            <a:off x="6377464" y="2960608"/>
            <a:ext cx="120372" cy="308491"/>
          </a:xfrm>
          <a:prstGeom prst="rect">
            <a:avLst/>
          </a:prstGeom>
          <a:noFill/>
          <a:ln/>
        </p:spPr>
        <p:txBody>
          <a:bodyPr wrap="none" lIns="0" tIns="0" rIns="0" bIns="0" rtlCol="0" anchor="t"/>
          <a:lstStyle/>
          <a:p>
            <a:pPr algn="ctr" indent="0" marL="0">
              <a:lnSpc>
                <a:spcPts val="2400"/>
              </a:lnSpc>
              <a:buNone/>
            </a:pPr>
            <a:r>
              <a:rPr lang="en-US" sz="2400" b="1" dirty="0">
                <a:solidFill>
                  <a:srgbClr val="3B4E4E"/>
                </a:solidFill>
                <a:latin typeface="Syne" pitchFamily="34" charset="0"/>
                <a:ea typeface="Syne" pitchFamily="34" charset="-122"/>
                <a:cs typeface="Syne" pitchFamily="34" charset="-120"/>
              </a:rPr>
              <a:t>1</a:t>
            </a:r>
            <a:endParaRPr lang="en-US" sz="2400" dirty="0"/>
          </a:p>
        </p:txBody>
      </p:sp>
      <p:sp>
        <p:nvSpPr>
          <p:cNvPr id="6" name="Text 3"/>
          <p:cNvSpPr/>
          <p:nvPr/>
        </p:nvSpPr>
        <p:spPr>
          <a:xfrm>
            <a:off x="6874669" y="2883456"/>
            <a:ext cx="2571036" cy="321231"/>
          </a:xfrm>
          <a:prstGeom prst="rect">
            <a:avLst/>
          </a:prstGeom>
          <a:noFill/>
          <a:ln/>
        </p:spPr>
        <p:txBody>
          <a:bodyPr wrap="none" lIns="0" tIns="0" rIns="0" bIns="0" rtlCol="0" anchor="t"/>
          <a:lstStyle/>
          <a:p>
            <a:pPr indent="0" marL="0">
              <a:lnSpc>
                <a:spcPts val="2500"/>
              </a:lnSpc>
              <a:buNone/>
            </a:pPr>
            <a:r>
              <a:rPr lang="en-US" sz="2000" b="1" dirty="0">
                <a:solidFill>
                  <a:srgbClr val="3B4E4E"/>
                </a:solidFill>
                <a:latin typeface="Syne" pitchFamily="34" charset="0"/>
                <a:ea typeface="Syne" pitchFamily="34" charset="-122"/>
                <a:cs typeface="Syne" pitchFamily="34" charset="-120"/>
              </a:rPr>
              <a:t>Дәлдік</a:t>
            </a:r>
            <a:endParaRPr lang="en-US" sz="2000" dirty="0"/>
          </a:p>
        </p:txBody>
      </p:sp>
      <p:sp>
        <p:nvSpPr>
          <p:cNvPr id="7" name="Text 4"/>
          <p:cNvSpPr/>
          <p:nvPr/>
        </p:nvSpPr>
        <p:spPr>
          <a:xfrm>
            <a:off x="6874669" y="3328035"/>
            <a:ext cx="3080980" cy="1316355"/>
          </a:xfrm>
          <a:prstGeom prst="rect">
            <a:avLst/>
          </a:prstGeom>
          <a:noFill/>
          <a:ln/>
        </p:spPr>
        <p:txBody>
          <a:bodyPr wrap="square" lIns="0" tIns="0" rIns="0" bIns="0" rtlCol="0" anchor="t"/>
          <a:lstStyle/>
          <a:p>
            <a:pPr indent="0" marL="0">
              <a:lnSpc>
                <a:spcPts val="2550"/>
              </a:lnSpc>
              <a:buNone/>
            </a:pPr>
            <a:r>
              <a:rPr lang="en-US" sz="1600" dirty="0">
                <a:solidFill>
                  <a:srgbClr val="3B4E4E"/>
                </a:solidFill>
                <a:latin typeface="Overpass" pitchFamily="34" charset="0"/>
                <a:ea typeface="Overpass" pitchFamily="34" charset="-122"/>
                <a:cs typeface="Overpass" pitchFamily="34" charset="-120"/>
              </a:rPr>
              <a:t>Толық аймақтық түсіріс объектілердің дәл және нақты 3D модельдерін жасауға мүмкіндік береді.</a:t>
            </a:r>
            <a:endParaRPr lang="en-US" sz="1600" dirty="0"/>
          </a:p>
        </p:txBody>
      </p:sp>
      <p:sp>
        <p:nvSpPr>
          <p:cNvPr id="8" name="Shape 5"/>
          <p:cNvSpPr/>
          <p:nvPr/>
        </p:nvSpPr>
        <p:spPr>
          <a:xfrm>
            <a:off x="10161270" y="2883456"/>
            <a:ext cx="462796" cy="462796"/>
          </a:xfrm>
          <a:prstGeom prst="roundRect">
            <a:avLst>
              <a:gd name="adj" fmla="val 18667"/>
            </a:avLst>
          </a:prstGeom>
          <a:solidFill>
            <a:srgbClr val="DDEEE6"/>
          </a:solidFill>
          <a:ln w="7620">
            <a:solidFill>
              <a:srgbClr val="C3D4CC"/>
            </a:solidFill>
            <a:prstDash val="solid"/>
          </a:ln>
        </p:spPr>
      </p:sp>
      <p:sp>
        <p:nvSpPr>
          <p:cNvPr id="9" name="Text 6"/>
          <p:cNvSpPr/>
          <p:nvPr/>
        </p:nvSpPr>
        <p:spPr>
          <a:xfrm>
            <a:off x="10296406" y="2960608"/>
            <a:ext cx="192524" cy="308491"/>
          </a:xfrm>
          <a:prstGeom prst="rect">
            <a:avLst/>
          </a:prstGeom>
          <a:noFill/>
          <a:ln/>
        </p:spPr>
        <p:txBody>
          <a:bodyPr wrap="none" lIns="0" tIns="0" rIns="0" bIns="0" rtlCol="0" anchor="t"/>
          <a:lstStyle/>
          <a:p>
            <a:pPr algn="ctr" indent="0" marL="0">
              <a:lnSpc>
                <a:spcPts val="2400"/>
              </a:lnSpc>
              <a:buNone/>
            </a:pPr>
            <a:r>
              <a:rPr lang="en-US" sz="2400" b="1" dirty="0">
                <a:solidFill>
                  <a:srgbClr val="3B4E4E"/>
                </a:solidFill>
                <a:latin typeface="Syne" pitchFamily="34" charset="0"/>
                <a:ea typeface="Syne" pitchFamily="34" charset="-122"/>
                <a:cs typeface="Syne" pitchFamily="34" charset="-120"/>
              </a:rPr>
              <a:t>2</a:t>
            </a:r>
            <a:endParaRPr lang="en-US" sz="2400" dirty="0"/>
          </a:p>
        </p:txBody>
      </p:sp>
      <p:sp>
        <p:nvSpPr>
          <p:cNvPr id="10" name="Text 7"/>
          <p:cNvSpPr/>
          <p:nvPr/>
        </p:nvSpPr>
        <p:spPr>
          <a:xfrm>
            <a:off x="10829687" y="2883456"/>
            <a:ext cx="2571036" cy="321231"/>
          </a:xfrm>
          <a:prstGeom prst="rect">
            <a:avLst/>
          </a:prstGeom>
          <a:noFill/>
          <a:ln/>
        </p:spPr>
        <p:txBody>
          <a:bodyPr wrap="none" lIns="0" tIns="0" rIns="0" bIns="0" rtlCol="0" anchor="t"/>
          <a:lstStyle/>
          <a:p>
            <a:pPr indent="0" marL="0">
              <a:lnSpc>
                <a:spcPts val="2500"/>
              </a:lnSpc>
              <a:buNone/>
            </a:pPr>
            <a:r>
              <a:rPr lang="en-US" sz="2000" b="1" dirty="0">
                <a:solidFill>
                  <a:srgbClr val="3B4E4E"/>
                </a:solidFill>
                <a:latin typeface="Syne" pitchFamily="34" charset="0"/>
                <a:ea typeface="Syne" pitchFamily="34" charset="-122"/>
                <a:cs typeface="Syne" pitchFamily="34" charset="-120"/>
              </a:rPr>
              <a:t>Толықтық</a:t>
            </a:r>
            <a:endParaRPr lang="en-US" sz="2000" dirty="0"/>
          </a:p>
        </p:txBody>
      </p:sp>
      <p:sp>
        <p:nvSpPr>
          <p:cNvPr id="11" name="Text 8"/>
          <p:cNvSpPr/>
          <p:nvPr/>
        </p:nvSpPr>
        <p:spPr>
          <a:xfrm>
            <a:off x="10829687" y="3328035"/>
            <a:ext cx="3080980" cy="1316355"/>
          </a:xfrm>
          <a:prstGeom prst="rect">
            <a:avLst/>
          </a:prstGeom>
          <a:noFill/>
          <a:ln/>
        </p:spPr>
        <p:txBody>
          <a:bodyPr wrap="square" lIns="0" tIns="0" rIns="0" bIns="0" rtlCol="0" anchor="t"/>
          <a:lstStyle/>
          <a:p>
            <a:pPr indent="0" marL="0">
              <a:lnSpc>
                <a:spcPts val="2550"/>
              </a:lnSpc>
              <a:buNone/>
            </a:pPr>
            <a:r>
              <a:rPr lang="en-US" sz="1600" dirty="0">
                <a:solidFill>
                  <a:srgbClr val="3B4E4E"/>
                </a:solidFill>
                <a:latin typeface="Overpass" pitchFamily="34" charset="0"/>
                <a:ea typeface="Overpass" pitchFamily="34" charset="-122"/>
                <a:cs typeface="Overpass" pitchFamily="34" charset="-120"/>
              </a:rPr>
              <a:t>Барлық бөлшектерді қамти отырып, объектілердің толық 3D бейнесін жасауға мүмкіндік береді.</a:t>
            </a:r>
            <a:endParaRPr lang="en-US" sz="1600" dirty="0"/>
          </a:p>
        </p:txBody>
      </p:sp>
      <p:sp>
        <p:nvSpPr>
          <p:cNvPr id="12" name="Shape 9"/>
          <p:cNvSpPr/>
          <p:nvPr/>
        </p:nvSpPr>
        <p:spPr>
          <a:xfrm>
            <a:off x="6206252" y="5081349"/>
            <a:ext cx="462796" cy="462796"/>
          </a:xfrm>
          <a:prstGeom prst="roundRect">
            <a:avLst>
              <a:gd name="adj" fmla="val 18667"/>
            </a:avLst>
          </a:prstGeom>
          <a:solidFill>
            <a:srgbClr val="DDEEE6"/>
          </a:solidFill>
          <a:ln w="7620">
            <a:solidFill>
              <a:srgbClr val="C3D4CC"/>
            </a:solidFill>
            <a:prstDash val="solid"/>
          </a:ln>
        </p:spPr>
      </p:sp>
      <p:sp>
        <p:nvSpPr>
          <p:cNvPr id="13" name="Text 10"/>
          <p:cNvSpPr/>
          <p:nvPr/>
        </p:nvSpPr>
        <p:spPr>
          <a:xfrm>
            <a:off x="6338768" y="5158502"/>
            <a:ext cx="197763" cy="308491"/>
          </a:xfrm>
          <a:prstGeom prst="rect">
            <a:avLst/>
          </a:prstGeom>
          <a:noFill/>
          <a:ln/>
        </p:spPr>
        <p:txBody>
          <a:bodyPr wrap="none" lIns="0" tIns="0" rIns="0" bIns="0" rtlCol="0" anchor="t"/>
          <a:lstStyle/>
          <a:p>
            <a:pPr algn="ctr" indent="0" marL="0">
              <a:lnSpc>
                <a:spcPts val="2400"/>
              </a:lnSpc>
              <a:buNone/>
            </a:pPr>
            <a:r>
              <a:rPr lang="en-US" sz="2400" b="1" dirty="0">
                <a:solidFill>
                  <a:srgbClr val="3B4E4E"/>
                </a:solidFill>
                <a:latin typeface="Syne" pitchFamily="34" charset="0"/>
                <a:ea typeface="Syne" pitchFamily="34" charset="-122"/>
                <a:cs typeface="Syne" pitchFamily="34" charset="-120"/>
              </a:rPr>
              <a:t>3</a:t>
            </a:r>
            <a:endParaRPr lang="en-US" sz="2400" dirty="0"/>
          </a:p>
        </p:txBody>
      </p:sp>
      <p:sp>
        <p:nvSpPr>
          <p:cNvPr id="14" name="Text 11"/>
          <p:cNvSpPr/>
          <p:nvPr/>
        </p:nvSpPr>
        <p:spPr>
          <a:xfrm>
            <a:off x="6874669" y="5081349"/>
            <a:ext cx="2571036" cy="321231"/>
          </a:xfrm>
          <a:prstGeom prst="rect">
            <a:avLst/>
          </a:prstGeom>
          <a:noFill/>
          <a:ln/>
        </p:spPr>
        <p:txBody>
          <a:bodyPr wrap="none" lIns="0" tIns="0" rIns="0" bIns="0" rtlCol="0" anchor="t"/>
          <a:lstStyle/>
          <a:p>
            <a:pPr indent="0" marL="0">
              <a:lnSpc>
                <a:spcPts val="2500"/>
              </a:lnSpc>
              <a:buNone/>
            </a:pPr>
            <a:r>
              <a:rPr lang="en-US" sz="2000" b="1" dirty="0">
                <a:solidFill>
                  <a:srgbClr val="3B4E4E"/>
                </a:solidFill>
                <a:latin typeface="Syne" pitchFamily="34" charset="0"/>
                <a:ea typeface="Syne" pitchFamily="34" charset="-122"/>
                <a:cs typeface="Syne" pitchFamily="34" charset="-120"/>
              </a:rPr>
              <a:t>Талдау мүмкіндігі</a:t>
            </a:r>
            <a:endParaRPr lang="en-US" sz="2000" dirty="0"/>
          </a:p>
        </p:txBody>
      </p:sp>
      <p:sp>
        <p:nvSpPr>
          <p:cNvPr id="15" name="Text 12"/>
          <p:cNvSpPr/>
          <p:nvPr/>
        </p:nvSpPr>
        <p:spPr>
          <a:xfrm>
            <a:off x="6874669" y="5525929"/>
            <a:ext cx="3080980" cy="1645444"/>
          </a:xfrm>
          <a:prstGeom prst="rect">
            <a:avLst/>
          </a:prstGeom>
          <a:noFill/>
          <a:ln/>
        </p:spPr>
        <p:txBody>
          <a:bodyPr wrap="square" lIns="0" tIns="0" rIns="0" bIns="0" rtlCol="0" anchor="t"/>
          <a:lstStyle/>
          <a:p>
            <a:pPr indent="0" marL="0">
              <a:lnSpc>
                <a:spcPts val="2550"/>
              </a:lnSpc>
              <a:buNone/>
            </a:pPr>
            <a:r>
              <a:rPr lang="en-US" sz="1600" dirty="0">
                <a:solidFill>
                  <a:srgbClr val="3B4E4E"/>
                </a:solidFill>
                <a:latin typeface="Overpass" pitchFamily="34" charset="0"/>
                <a:ea typeface="Overpass" pitchFamily="34" charset="-122"/>
                <a:cs typeface="Overpass" pitchFamily="34" charset="-120"/>
              </a:rPr>
              <a:t>Түсірілген деректерді пайдаланып, объектілердің геометриясын, көлемін және басқа сипаттамаларын талдауға болады.</a:t>
            </a:r>
            <a:endParaRPr lang="en-US" sz="1600" dirty="0"/>
          </a:p>
        </p:txBody>
      </p:sp>
      <p:sp>
        <p:nvSpPr>
          <p:cNvPr id="16" name="Shape 13"/>
          <p:cNvSpPr/>
          <p:nvPr/>
        </p:nvSpPr>
        <p:spPr>
          <a:xfrm>
            <a:off x="10161270" y="5081349"/>
            <a:ext cx="462796" cy="462796"/>
          </a:xfrm>
          <a:prstGeom prst="roundRect">
            <a:avLst>
              <a:gd name="adj" fmla="val 18667"/>
            </a:avLst>
          </a:prstGeom>
          <a:solidFill>
            <a:srgbClr val="DDEEE6"/>
          </a:solidFill>
          <a:ln w="7620">
            <a:solidFill>
              <a:srgbClr val="C3D4CC"/>
            </a:solidFill>
            <a:prstDash val="solid"/>
          </a:ln>
        </p:spPr>
      </p:sp>
      <p:sp>
        <p:nvSpPr>
          <p:cNvPr id="17" name="Text 14"/>
          <p:cNvSpPr/>
          <p:nvPr/>
        </p:nvSpPr>
        <p:spPr>
          <a:xfrm>
            <a:off x="10282952" y="5158502"/>
            <a:ext cx="219313" cy="308491"/>
          </a:xfrm>
          <a:prstGeom prst="rect">
            <a:avLst/>
          </a:prstGeom>
          <a:noFill/>
          <a:ln/>
        </p:spPr>
        <p:txBody>
          <a:bodyPr wrap="none" lIns="0" tIns="0" rIns="0" bIns="0" rtlCol="0" anchor="t"/>
          <a:lstStyle/>
          <a:p>
            <a:pPr algn="ctr" indent="0" marL="0">
              <a:lnSpc>
                <a:spcPts val="2400"/>
              </a:lnSpc>
              <a:buNone/>
            </a:pPr>
            <a:r>
              <a:rPr lang="en-US" sz="2400" b="1" dirty="0">
                <a:solidFill>
                  <a:srgbClr val="3B4E4E"/>
                </a:solidFill>
                <a:latin typeface="Syne" pitchFamily="34" charset="0"/>
                <a:ea typeface="Syne" pitchFamily="34" charset="-122"/>
                <a:cs typeface="Syne" pitchFamily="34" charset="-120"/>
              </a:rPr>
              <a:t>4</a:t>
            </a:r>
            <a:endParaRPr lang="en-US" sz="2400" dirty="0"/>
          </a:p>
        </p:txBody>
      </p:sp>
      <p:sp>
        <p:nvSpPr>
          <p:cNvPr id="18" name="Text 15"/>
          <p:cNvSpPr/>
          <p:nvPr/>
        </p:nvSpPr>
        <p:spPr>
          <a:xfrm>
            <a:off x="10829687" y="5081349"/>
            <a:ext cx="2571036" cy="321231"/>
          </a:xfrm>
          <a:prstGeom prst="rect">
            <a:avLst/>
          </a:prstGeom>
          <a:noFill/>
          <a:ln/>
        </p:spPr>
        <p:txBody>
          <a:bodyPr wrap="none" lIns="0" tIns="0" rIns="0" bIns="0" rtlCol="0" anchor="t"/>
          <a:lstStyle/>
          <a:p>
            <a:pPr indent="0" marL="0">
              <a:lnSpc>
                <a:spcPts val="2500"/>
              </a:lnSpc>
              <a:buNone/>
            </a:pPr>
            <a:r>
              <a:rPr lang="en-US" sz="2000" b="1" dirty="0">
                <a:solidFill>
                  <a:srgbClr val="3B4E4E"/>
                </a:solidFill>
                <a:latin typeface="Syne" pitchFamily="34" charset="0"/>
                <a:ea typeface="Syne" pitchFamily="34" charset="-122"/>
                <a:cs typeface="Syne" pitchFamily="34" charset="-120"/>
              </a:rPr>
              <a:t>Қолдану ауқымы</a:t>
            </a:r>
            <a:endParaRPr lang="en-US" sz="2000" dirty="0"/>
          </a:p>
        </p:txBody>
      </p:sp>
      <p:sp>
        <p:nvSpPr>
          <p:cNvPr id="19" name="Text 16"/>
          <p:cNvSpPr/>
          <p:nvPr/>
        </p:nvSpPr>
        <p:spPr>
          <a:xfrm>
            <a:off x="10829687" y="5525929"/>
            <a:ext cx="3080980" cy="1645444"/>
          </a:xfrm>
          <a:prstGeom prst="rect">
            <a:avLst/>
          </a:prstGeom>
          <a:noFill/>
          <a:ln/>
        </p:spPr>
        <p:txBody>
          <a:bodyPr wrap="square" lIns="0" tIns="0" rIns="0" bIns="0" rtlCol="0" anchor="t"/>
          <a:lstStyle/>
          <a:p>
            <a:pPr indent="0" marL="0">
              <a:lnSpc>
                <a:spcPts val="2550"/>
              </a:lnSpc>
              <a:buNone/>
            </a:pPr>
            <a:r>
              <a:rPr lang="en-US" sz="1600" dirty="0">
                <a:solidFill>
                  <a:srgbClr val="3B4E4E"/>
                </a:solidFill>
                <a:latin typeface="Overpass" pitchFamily="34" charset="0"/>
                <a:ea typeface="Overpass" pitchFamily="34" charset="-122"/>
                <a:cs typeface="Overpass" pitchFamily="34" charset="-120"/>
              </a:rPr>
              <a:t>Толық аймақтық түсіріс әр түрлі салаларда, мысалы, қала құрылысы, инженерлік жобалау және т.б. кең қолданылады.</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36019" y="421124"/>
            <a:ext cx="13558361" cy="957263"/>
          </a:xfrm>
          <a:prstGeom prst="rect">
            <a:avLst/>
          </a:prstGeom>
          <a:noFill/>
          <a:ln/>
        </p:spPr>
        <p:txBody>
          <a:bodyPr wrap="square" lIns="0" tIns="0" rIns="0" bIns="0" rtlCol="0" anchor="t"/>
          <a:lstStyle/>
          <a:p>
            <a:pPr indent="0" marL="0">
              <a:lnSpc>
                <a:spcPts val="3750"/>
              </a:lnSpc>
              <a:buNone/>
            </a:pPr>
            <a:r>
              <a:rPr lang="en-US" sz="3000" b="1" dirty="0">
                <a:solidFill>
                  <a:srgbClr val="233939"/>
                </a:solidFill>
                <a:latin typeface="Syne" pitchFamily="34" charset="0"/>
                <a:ea typeface="Syne" pitchFamily="34" charset="-122"/>
                <a:cs typeface="Syne" pitchFamily="34" charset="-120"/>
              </a:rPr>
              <a:t>Multistation NovaMS 60 Мәндерін Есептеу және Түсіріс Жүргізу Процесі</a:t>
            </a:r>
            <a:endParaRPr lang="en-US" sz="3000" dirty="0"/>
          </a:p>
        </p:txBody>
      </p:sp>
      <p:pic>
        <p:nvPicPr>
          <p:cNvPr id="3" name="Image 0" descr="preencoded.png">    </p:cNvPr>
          <p:cNvPicPr>
            <a:picLocks noChangeAspect="1"/>
          </p:cNvPicPr>
          <p:nvPr/>
        </p:nvPicPr>
        <p:blipFill>
          <a:blip r:embed="rId1"/>
          <a:stretch>
            <a:fillRect/>
          </a:stretch>
        </p:blipFill>
        <p:spPr>
          <a:xfrm>
            <a:off x="536019" y="1684615"/>
            <a:ext cx="765691" cy="1225153"/>
          </a:xfrm>
          <a:prstGeom prst="rect">
            <a:avLst/>
          </a:prstGeom>
        </p:spPr>
      </p:pic>
      <p:sp>
        <p:nvSpPr>
          <p:cNvPr id="4" name="Text 1"/>
          <p:cNvSpPr/>
          <p:nvPr/>
        </p:nvSpPr>
        <p:spPr>
          <a:xfrm>
            <a:off x="1531382" y="1837730"/>
            <a:ext cx="1914287" cy="239316"/>
          </a:xfrm>
          <a:prstGeom prst="rect">
            <a:avLst/>
          </a:prstGeom>
          <a:noFill/>
          <a:ln/>
        </p:spPr>
        <p:txBody>
          <a:bodyPr wrap="none" lIns="0" tIns="0" rIns="0" bIns="0" rtlCol="0" anchor="t"/>
          <a:lstStyle/>
          <a:p>
            <a:pPr algn="l" indent="0" marL="0">
              <a:lnSpc>
                <a:spcPts val="1850"/>
              </a:lnSpc>
              <a:buNone/>
            </a:pPr>
            <a:r>
              <a:rPr lang="en-US" sz="1500" b="1" dirty="0">
                <a:solidFill>
                  <a:srgbClr val="3B4E4E"/>
                </a:solidFill>
                <a:latin typeface="Syne" pitchFamily="34" charset="0"/>
                <a:ea typeface="Syne" pitchFamily="34" charset="-122"/>
                <a:cs typeface="Syne" pitchFamily="34" charset="-120"/>
              </a:rPr>
              <a:t>Дайындық</a:t>
            </a:r>
            <a:endParaRPr lang="en-US" sz="1500" dirty="0"/>
          </a:p>
        </p:txBody>
      </p:sp>
      <p:sp>
        <p:nvSpPr>
          <p:cNvPr id="5" name="Text 2"/>
          <p:cNvSpPr/>
          <p:nvPr/>
        </p:nvSpPr>
        <p:spPr>
          <a:xfrm>
            <a:off x="1531382" y="2168843"/>
            <a:ext cx="12562999" cy="244912"/>
          </a:xfrm>
          <a:prstGeom prst="rect">
            <a:avLst/>
          </a:prstGeom>
          <a:noFill/>
          <a:ln/>
        </p:spPr>
        <p:txBody>
          <a:bodyPr wrap="none" lIns="0" tIns="0" rIns="0" bIns="0" rtlCol="0" anchor="t"/>
          <a:lstStyle/>
          <a:p>
            <a:pPr algn="l" indent="0" marL="0">
              <a:lnSpc>
                <a:spcPts val="1900"/>
              </a:lnSpc>
              <a:buNone/>
            </a:pPr>
            <a:r>
              <a:rPr lang="en-US" sz="1200" dirty="0">
                <a:solidFill>
                  <a:srgbClr val="3B4E4E"/>
                </a:solidFill>
                <a:latin typeface="Overpass" pitchFamily="34" charset="0"/>
                <a:ea typeface="Overpass" pitchFamily="34" charset="-122"/>
                <a:cs typeface="Overpass" pitchFamily="34" charset="-120"/>
              </a:rPr>
              <a:t>Түсірілетін аймақты дайындау, сканерлеу параметрлерін орнату, және қауіпсіздік шараларын қамтамасыз ету.</a:t>
            </a:r>
            <a:endParaRPr lang="en-US" sz="1200" dirty="0"/>
          </a:p>
        </p:txBody>
      </p:sp>
      <p:pic>
        <p:nvPicPr>
          <p:cNvPr id="6" name="Image 1" descr="preencoded.png">    </p:cNvPr>
          <p:cNvPicPr>
            <a:picLocks noChangeAspect="1"/>
          </p:cNvPicPr>
          <p:nvPr/>
        </p:nvPicPr>
        <p:blipFill>
          <a:blip r:embed="rId2"/>
          <a:stretch>
            <a:fillRect/>
          </a:stretch>
        </p:blipFill>
        <p:spPr>
          <a:xfrm>
            <a:off x="536019" y="2909768"/>
            <a:ext cx="765691" cy="1225153"/>
          </a:xfrm>
          <a:prstGeom prst="rect">
            <a:avLst/>
          </a:prstGeom>
        </p:spPr>
      </p:pic>
      <p:sp>
        <p:nvSpPr>
          <p:cNvPr id="7" name="Text 3"/>
          <p:cNvSpPr/>
          <p:nvPr/>
        </p:nvSpPr>
        <p:spPr>
          <a:xfrm>
            <a:off x="1531382" y="3062883"/>
            <a:ext cx="1914287" cy="239316"/>
          </a:xfrm>
          <a:prstGeom prst="rect">
            <a:avLst/>
          </a:prstGeom>
          <a:noFill/>
          <a:ln/>
        </p:spPr>
        <p:txBody>
          <a:bodyPr wrap="none" lIns="0" tIns="0" rIns="0" bIns="0" rtlCol="0" anchor="t"/>
          <a:lstStyle/>
          <a:p>
            <a:pPr algn="l" indent="0" marL="0">
              <a:lnSpc>
                <a:spcPts val="1850"/>
              </a:lnSpc>
              <a:buNone/>
            </a:pPr>
            <a:r>
              <a:rPr lang="en-US" sz="1500" b="1" dirty="0">
                <a:solidFill>
                  <a:srgbClr val="3B4E4E"/>
                </a:solidFill>
                <a:latin typeface="Syne" pitchFamily="34" charset="0"/>
                <a:ea typeface="Syne" pitchFamily="34" charset="-122"/>
                <a:cs typeface="Syne" pitchFamily="34" charset="-120"/>
              </a:rPr>
              <a:t>Түсіріс</a:t>
            </a:r>
            <a:endParaRPr lang="en-US" sz="1500" dirty="0"/>
          </a:p>
        </p:txBody>
      </p:sp>
      <p:sp>
        <p:nvSpPr>
          <p:cNvPr id="8" name="Text 4"/>
          <p:cNvSpPr/>
          <p:nvPr/>
        </p:nvSpPr>
        <p:spPr>
          <a:xfrm>
            <a:off x="1531382" y="3393996"/>
            <a:ext cx="12562999" cy="244912"/>
          </a:xfrm>
          <a:prstGeom prst="rect">
            <a:avLst/>
          </a:prstGeom>
          <a:noFill/>
          <a:ln/>
        </p:spPr>
        <p:txBody>
          <a:bodyPr wrap="none" lIns="0" tIns="0" rIns="0" bIns="0" rtlCol="0" anchor="t"/>
          <a:lstStyle/>
          <a:p>
            <a:pPr algn="l" indent="0" marL="0">
              <a:lnSpc>
                <a:spcPts val="1900"/>
              </a:lnSpc>
              <a:buNone/>
            </a:pPr>
            <a:r>
              <a:rPr lang="en-US" sz="1200" dirty="0">
                <a:solidFill>
                  <a:srgbClr val="3B4E4E"/>
                </a:solidFill>
                <a:latin typeface="Overpass" pitchFamily="34" charset="0"/>
                <a:ea typeface="Overpass" pitchFamily="34" charset="-122"/>
                <a:cs typeface="Overpass" pitchFamily="34" charset="-120"/>
              </a:rPr>
              <a:t>Multistation NovaMS 60 құрылғысын пайдаланып, аймақты толық сканерлеу.</a:t>
            </a:r>
            <a:endParaRPr lang="en-US" sz="1200" dirty="0"/>
          </a:p>
        </p:txBody>
      </p:sp>
      <p:pic>
        <p:nvPicPr>
          <p:cNvPr id="9" name="Image 2" descr="preencoded.png">    </p:cNvPr>
          <p:cNvPicPr>
            <a:picLocks noChangeAspect="1"/>
          </p:cNvPicPr>
          <p:nvPr/>
        </p:nvPicPr>
        <p:blipFill>
          <a:blip r:embed="rId3"/>
          <a:stretch>
            <a:fillRect/>
          </a:stretch>
        </p:blipFill>
        <p:spPr>
          <a:xfrm>
            <a:off x="536019" y="4134922"/>
            <a:ext cx="765691" cy="1225153"/>
          </a:xfrm>
          <a:prstGeom prst="rect">
            <a:avLst/>
          </a:prstGeom>
        </p:spPr>
      </p:pic>
      <p:sp>
        <p:nvSpPr>
          <p:cNvPr id="10" name="Text 5"/>
          <p:cNvSpPr/>
          <p:nvPr/>
        </p:nvSpPr>
        <p:spPr>
          <a:xfrm>
            <a:off x="1531382" y="4288036"/>
            <a:ext cx="1914287" cy="239316"/>
          </a:xfrm>
          <a:prstGeom prst="rect">
            <a:avLst/>
          </a:prstGeom>
          <a:noFill/>
          <a:ln/>
        </p:spPr>
        <p:txBody>
          <a:bodyPr wrap="none" lIns="0" tIns="0" rIns="0" bIns="0" rtlCol="0" anchor="t"/>
          <a:lstStyle/>
          <a:p>
            <a:pPr algn="l" indent="0" marL="0">
              <a:lnSpc>
                <a:spcPts val="1850"/>
              </a:lnSpc>
              <a:buNone/>
            </a:pPr>
            <a:r>
              <a:rPr lang="en-US" sz="1500" b="1" dirty="0">
                <a:solidFill>
                  <a:srgbClr val="3B4E4E"/>
                </a:solidFill>
                <a:latin typeface="Syne" pitchFamily="34" charset="0"/>
                <a:ea typeface="Syne" pitchFamily="34" charset="-122"/>
                <a:cs typeface="Syne" pitchFamily="34" charset="-120"/>
              </a:rPr>
              <a:t>Деректерді өңдеу</a:t>
            </a:r>
            <a:endParaRPr lang="en-US" sz="1500" dirty="0"/>
          </a:p>
        </p:txBody>
      </p:sp>
      <p:sp>
        <p:nvSpPr>
          <p:cNvPr id="11" name="Text 6"/>
          <p:cNvSpPr/>
          <p:nvPr/>
        </p:nvSpPr>
        <p:spPr>
          <a:xfrm>
            <a:off x="1531382" y="4619149"/>
            <a:ext cx="12562999" cy="244912"/>
          </a:xfrm>
          <a:prstGeom prst="rect">
            <a:avLst/>
          </a:prstGeom>
          <a:noFill/>
          <a:ln/>
        </p:spPr>
        <p:txBody>
          <a:bodyPr wrap="none" lIns="0" tIns="0" rIns="0" bIns="0" rtlCol="0" anchor="t"/>
          <a:lstStyle/>
          <a:p>
            <a:pPr algn="l" indent="0" marL="0">
              <a:lnSpc>
                <a:spcPts val="1900"/>
              </a:lnSpc>
              <a:buNone/>
            </a:pPr>
            <a:r>
              <a:rPr lang="en-US" sz="1200" dirty="0">
                <a:solidFill>
                  <a:srgbClr val="3B4E4E"/>
                </a:solidFill>
                <a:latin typeface="Overpass" pitchFamily="34" charset="0"/>
                <a:ea typeface="Overpass" pitchFamily="34" charset="-122"/>
                <a:cs typeface="Overpass" pitchFamily="34" charset="-120"/>
              </a:rPr>
              <a:t>Сканерленген деректерді өңдеу және 3D модельді жасау.</a:t>
            </a:r>
            <a:endParaRPr lang="en-US" sz="1200" dirty="0"/>
          </a:p>
        </p:txBody>
      </p:sp>
      <p:pic>
        <p:nvPicPr>
          <p:cNvPr id="12" name="Image 3" descr="preencoded.png">    </p:cNvPr>
          <p:cNvPicPr>
            <a:picLocks noChangeAspect="1"/>
          </p:cNvPicPr>
          <p:nvPr/>
        </p:nvPicPr>
        <p:blipFill>
          <a:blip r:embed="rId4"/>
          <a:stretch>
            <a:fillRect/>
          </a:stretch>
        </p:blipFill>
        <p:spPr>
          <a:xfrm>
            <a:off x="536019" y="5360075"/>
            <a:ext cx="765691" cy="1225153"/>
          </a:xfrm>
          <a:prstGeom prst="rect">
            <a:avLst/>
          </a:prstGeom>
        </p:spPr>
      </p:pic>
      <p:sp>
        <p:nvSpPr>
          <p:cNvPr id="13" name="Text 7"/>
          <p:cNvSpPr/>
          <p:nvPr/>
        </p:nvSpPr>
        <p:spPr>
          <a:xfrm>
            <a:off x="1531382" y="5513189"/>
            <a:ext cx="1914287" cy="239316"/>
          </a:xfrm>
          <a:prstGeom prst="rect">
            <a:avLst/>
          </a:prstGeom>
          <a:noFill/>
          <a:ln/>
        </p:spPr>
        <p:txBody>
          <a:bodyPr wrap="none" lIns="0" tIns="0" rIns="0" bIns="0" rtlCol="0" anchor="t"/>
          <a:lstStyle/>
          <a:p>
            <a:pPr algn="l" indent="0" marL="0">
              <a:lnSpc>
                <a:spcPts val="1850"/>
              </a:lnSpc>
              <a:buNone/>
            </a:pPr>
            <a:r>
              <a:rPr lang="en-US" sz="1500" b="1" dirty="0">
                <a:solidFill>
                  <a:srgbClr val="3B4E4E"/>
                </a:solidFill>
                <a:latin typeface="Syne" pitchFamily="34" charset="0"/>
                <a:ea typeface="Syne" pitchFamily="34" charset="-122"/>
                <a:cs typeface="Syne" pitchFamily="34" charset="-120"/>
              </a:rPr>
              <a:t>Талдау</a:t>
            </a:r>
            <a:endParaRPr lang="en-US" sz="1500" dirty="0"/>
          </a:p>
        </p:txBody>
      </p:sp>
      <p:sp>
        <p:nvSpPr>
          <p:cNvPr id="14" name="Text 8"/>
          <p:cNvSpPr/>
          <p:nvPr/>
        </p:nvSpPr>
        <p:spPr>
          <a:xfrm>
            <a:off x="1531382" y="5844302"/>
            <a:ext cx="12562999" cy="244912"/>
          </a:xfrm>
          <a:prstGeom prst="rect">
            <a:avLst/>
          </a:prstGeom>
          <a:noFill/>
          <a:ln/>
        </p:spPr>
        <p:txBody>
          <a:bodyPr wrap="none" lIns="0" tIns="0" rIns="0" bIns="0" rtlCol="0" anchor="t"/>
          <a:lstStyle/>
          <a:p>
            <a:pPr algn="l" indent="0" marL="0">
              <a:lnSpc>
                <a:spcPts val="1900"/>
              </a:lnSpc>
              <a:buNone/>
            </a:pPr>
            <a:r>
              <a:rPr lang="en-US" sz="1200" dirty="0">
                <a:solidFill>
                  <a:srgbClr val="3B4E4E"/>
                </a:solidFill>
                <a:latin typeface="Overpass" pitchFamily="34" charset="0"/>
                <a:ea typeface="Overpass" pitchFamily="34" charset="-122"/>
                <a:cs typeface="Overpass" pitchFamily="34" charset="-120"/>
              </a:rPr>
              <a:t>3D модельді талдау, геометриялық сипаттамаларын анықтау және қажетті мәндерді есептеу.</a:t>
            </a:r>
            <a:endParaRPr lang="en-US" sz="1200" dirty="0"/>
          </a:p>
        </p:txBody>
      </p:sp>
      <p:pic>
        <p:nvPicPr>
          <p:cNvPr id="15" name="Image 4" descr="preencoded.png">    </p:cNvPr>
          <p:cNvPicPr>
            <a:picLocks noChangeAspect="1"/>
          </p:cNvPicPr>
          <p:nvPr/>
        </p:nvPicPr>
        <p:blipFill>
          <a:blip r:embed="rId5"/>
          <a:stretch>
            <a:fillRect/>
          </a:stretch>
        </p:blipFill>
        <p:spPr>
          <a:xfrm>
            <a:off x="536019" y="6585228"/>
            <a:ext cx="765691" cy="1225153"/>
          </a:xfrm>
          <a:prstGeom prst="rect">
            <a:avLst/>
          </a:prstGeom>
        </p:spPr>
      </p:pic>
      <p:sp>
        <p:nvSpPr>
          <p:cNvPr id="16" name="Text 9"/>
          <p:cNvSpPr/>
          <p:nvPr/>
        </p:nvSpPr>
        <p:spPr>
          <a:xfrm>
            <a:off x="1531382" y="6738342"/>
            <a:ext cx="1914287" cy="239316"/>
          </a:xfrm>
          <a:prstGeom prst="rect">
            <a:avLst/>
          </a:prstGeom>
          <a:noFill/>
          <a:ln/>
        </p:spPr>
        <p:txBody>
          <a:bodyPr wrap="none" lIns="0" tIns="0" rIns="0" bIns="0" rtlCol="0" anchor="t"/>
          <a:lstStyle/>
          <a:p>
            <a:pPr algn="l" indent="0" marL="0">
              <a:lnSpc>
                <a:spcPts val="1850"/>
              </a:lnSpc>
              <a:buNone/>
            </a:pPr>
            <a:r>
              <a:rPr lang="en-US" sz="1500" b="1" dirty="0">
                <a:solidFill>
                  <a:srgbClr val="3B4E4E"/>
                </a:solidFill>
                <a:latin typeface="Syne" pitchFamily="34" charset="0"/>
                <a:ea typeface="Syne" pitchFamily="34" charset="-122"/>
                <a:cs typeface="Syne" pitchFamily="34" charset="-120"/>
              </a:rPr>
              <a:t>Нәтижелер</a:t>
            </a:r>
            <a:endParaRPr lang="en-US" sz="1500" dirty="0"/>
          </a:p>
        </p:txBody>
      </p:sp>
      <p:sp>
        <p:nvSpPr>
          <p:cNvPr id="17" name="Text 10"/>
          <p:cNvSpPr/>
          <p:nvPr/>
        </p:nvSpPr>
        <p:spPr>
          <a:xfrm>
            <a:off x="1531382" y="7069455"/>
            <a:ext cx="12562999" cy="244912"/>
          </a:xfrm>
          <a:prstGeom prst="rect">
            <a:avLst/>
          </a:prstGeom>
          <a:noFill/>
          <a:ln/>
        </p:spPr>
        <p:txBody>
          <a:bodyPr wrap="none" lIns="0" tIns="0" rIns="0" bIns="0" rtlCol="0" anchor="t"/>
          <a:lstStyle/>
          <a:p>
            <a:pPr algn="l" indent="0" marL="0">
              <a:lnSpc>
                <a:spcPts val="1900"/>
              </a:lnSpc>
              <a:buNone/>
            </a:pPr>
            <a:r>
              <a:rPr lang="en-US" sz="1200" dirty="0">
                <a:solidFill>
                  <a:srgbClr val="3B4E4E"/>
                </a:solidFill>
                <a:latin typeface="Overpass" pitchFamily="34" charset="0"/>
                <a:ea typeface="Overpass" pitchFamily="34" charset="-122"/>
                <a:cs typeface="Overpass" pitchFamily="34" charset="-120"/>
              </a:rPr>
              <a:t>Нәтижелерді талдау, есептерді дайындау және басқа қажетті әрекеттерді жүзеге асыру.</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indent="0" marL="0">
              <a:lnSpc>
                <a:spcPts val="5550"/>
              </a:lnSpc>
              <a:buNone/>
            </a:pPr>
            <a:r>
              <a:rPr lang="en-US" sz="4450" b="1" dirty="0">
                <a:solidFill>
                  <a:srgbClr val="233939"/>
                </a:solidFill>
                <a:latin typeface="Syne" pitchFamily="34" charset="0"/>
                <a:ea typeface="Syne" pitchFamily="34" charset="-122"/>
                <a:cs typeface="Syne" pitchFamily="34" charset="-120"/>
              </a:rPr>
              <a:t>Қорытынды және Ұсыныстар</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3B4E4E"/>
                </a:solidFill>
                <a:latin typeface="Overpass" pitchFamily="34" charset="0"/>
                <a:ea typeface="Overpass" pitchFamily="34" charset="-122"/>
                <a:cs typeface="Overpass" pitchFamily="34" charset="-120"/>
              </a:rPr>
              <a:t>Multistation NovaMS 60 - бұл жоғары дәлдіктегі 3D сканерлеу жүйесі. Ол толық аймақтық түсіріс жүргізуге, 3D модельдерді дәл құруға және объектілердің қажетті мәндерін есептеуге мүмкіндік береді. Оны пайдалану кезінде дәлдікке, толықтыққа және нәтижелердің дұрыстығына ерекше көңіл бөлу қажет.</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Slide 2</vt:lpstr>
      <vt:lpstr>Slide 3</vt:lpstr>
      <vt:lpstr>Slide 4</vt:lpstr>
      <vt:lpstr>Slide 5</vt:lpstr>
      <vt:lpstr>Slide 6</vt:lpstr>
      <vt:lpstr>Slide 7</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2024-09-25T14:42:52Z</dcterms:created>
  <dcterms:modified xsi:type="dcterms:W3CDTF">2024-09-25T14:42:52Z</dcterms:modified>
</cp:coreProperties>
</file>